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75" r:id="rId4"/>
    <p:sldId id="296" r:id="rId5"/>
    <p:sldId id="297" r:id="rId6"/>
    <p:sldId id="298" r:id="rId7"/>
    <p:sldId id="299" r:id="rId8"/>
    <p:sldId id="301" r:id="rId9"/>
    <p:sldId id="304" r:id="rId10"/>
    <p:sldId id="306" r:id="rId11"/>
    <p:sldId id="307" r:id="rId12"/>
    <p:sldId id="308" r:id="rId13"/>
    <p:sldId id="300" r:id="rId14"/>
    <p:sldId id="309" r:id="rId15"/>
    <p:sldId id="310" r:id="rId16"/>
    <p:sldId id="312" r:id="rId17"/>
    <p:sldId id="313" r:id="rId18"/>
    <p:sldId id="314" r:id="rId19"/>
    <p:sldId id="315" r:id="rId20"/>
    <p:sldId id="302" r:id="rId21"/>
    <p:sldId id="316" r:id="rId22"/>
    <p:sldId id="317" r:id="rId23"/>
    <p:sldId id="318" r:id="rId24"/>
    <p:sldId id="319" r:id="rId25"/>
    <p:sldId id="320" r:id="rId26"/>
    <p:sldId id="279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hgh2VMNiM0n48pDQw7EwfpWfdj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4660"/>
  </p:normalViewPr>
  <p:slideViewPr>
    <p:cSldViewPr>
      <p:cViewPr varScale="1">
        <p:scale>
          <a:sx n="78" d="100"/>
          <a:sy n="78" d="100"/>
        </p:scale>
        <p:origin x="90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73743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398872" y="2481371"/>
            <a:ext cx="9394256" cy="1222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oboto Slab"/>
              <a:buNone/>
              <a:defRPr sz="45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398872" y="3872045"/>
            <a:ext cx="9394257" cy="62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/>
          <p:nvPr/>
        </p:nvSpPr>
        <p:spPr>
          <a:xfrm>
            <a:off x="8969829" y="6019800"/>
            <a:ext cx="3222171" cy="838200"/>
          </a:xfrm>
          <a:custGeom>
            <a:avLst/>
            <a:gdLst/>
            <a:ahLst/>
            <a:cxnLst/>
            <a:rect l="l" t="t" r="r" b="b"/>
            <a:pathLst>
              <a:path w="4910180" h="1179444" extrusionOk="0">
                <a:moveTo>
                  <a:pt x="0" y="1179444"/>
                </a:moveTo>
                <a:lnTo>
                  <a:pt x="4909932" y="0"/>
                </a:lnTo>
                <a:cubicBezTo>
                  <a:pt x="4912140" y="375478"/>
                  <a:pt x="4898845" y="795629"/>
                  <a:pt x="4901053" y="1171107"/>
                </a:cubicBezTo>
                <a:lnTo>
                  <a:pt x="0" y="11794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0802" y="6234915"/>
            <a:ext cx="951307" cy="429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921" y="222971"/>
            <a:ext cx="2146822" cy="725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>
            <a:spLocks noGrp="1"/>
          </p:cNvSpPr>
          <p:nvPr>
            <p:ph type="pic" idx="2"/>
          </p:nvPr>
        </p:nvSpPr>
        <p:spPr>
          <a:xfrm>
            <a:off x="0" y="0"/>
            <a:ext cx="11767457" cy="653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8969829" y="6019800"/>
            <a:ext cx="3222171" cy="838200"/>
          </a:xfrm>
          <a:custGeom>
            <a:avLst/>
            <a:gdLst/>
            <a:ahLst/>
            <a:cxnLst/>
            <a:rect l="l" t="t" r="r" b="b"/>
            <a:pathLst>
              <a:path w="4910180" h="1179444" extrusionOk="0">
                <a:moveTo>
                  <a:pt x="0" y="1179444"/>
                </a:moveTo>
                <a:lnTo>
                  <a:pt x="4909932" y="0"/>
                </a:lnTo>
                <a:cubicBezTo>
                  <a:pt x="4912140" y="375478"/>
                  <a:pt x="4898845" y="795629"/>
                  <a:pt x="4901053" y="1171107"/>
                </a:cubicBezTo>
                <a:lnTo>
                  <a:pt x="0" y="11794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0802" y="6234915"/>
            <a:ext cx="951307" cy="429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921" y="222971"/>
            <a:ext cx="2146822" cy="725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1143003"/>
            <a:ext cx="10515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956257"/>
            <a:ext cx="10515600" cy="418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/>
          <p:nvPr/>
        </p:nvSpPr>
        <p:spPr>
          <a:xfrm>
            <a:off x="8969829" y="6019800"/>
            <a:ext cx="3222171" cy="838200"/>
          </a:xfrm>
          <a:custGeom>
            <a:avLst/>
            <a:gdLst/>
            <a:ahLst/>
            <a:cxnLst/>
            <a:rect l="l" t="t" r="r" b="b"/>
            <a:pathLst>
              <a:path w="4910180" h="1179444" extrusionOk="0">
                <a:moveTo>
                  <a:pt x="0" y="1179444"/>
                </a:moveTo>
                <a:lnTo>
                  <a:pt x="4909932" y="0"/>
                </a:lnTo>
                <a:cubicBezTo>
                  <a:pt x="4912140" y="375478"/>
                  <a:pt x="4898845" y="795629"/>
                  <a:pt x="4901053" y="1171107"/>
                </a:cubicBezTo>
                <a:lnTo>
                  <a:pt x="0" y="11794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0802" y="6234915"/>
            <a:ext cx="951307" cy="429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921" y="222971"/>
            <a:ext cx="2146822" cy="725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7944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222" y="222971"/>
            <a:ext cx="1502679" cy="22595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>
            <a:spLocks noGrp="1"/>
          </p:cNvSpPr>
          <p:nvPr>
            <p:ph type="ctrTitle"/>
          </p:nvPr>
        </p:nvSpPr>
        <p:spPr>
          <a:xfrm>
            <a:off x="1398872" y="2481371"/>
            <a:ext cx="9394256" cy="1222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l"/>
            <a:r>
              <a:rPr lang="en-US" sz="5400"/>
              <a:t>CS4499/5599: </a:t>
            </a:r>
            <a:r>
              <a:rPr lang="en-US" sz="5400" dirty="0"/>
              <a:t>Data Science and Applied Machine Learning </a:t>
            </a:r>
            <a:endParaRPr sz="5400" dirty="0">
              <a:latin typeface="+mj-lt"/>
            </a:endParaRPr>
          </a:p>
        </p:txBody>
      </p:sp>
      <p:sp>
        <p:nvSpPr>
          <p:cNvPr id="49" name="Google Shape;49;p1"/>
          <p:cNvSpPr txBox="1">
            <a:spLocks noGrp="1"/>
          </p:cNvSpPr>
          <p:nvPr>
            <p:ph type="subTitle" idx="1"/>
          </p:nvPr>
        </p:nvSpPr>
        <p:spPr>
          <a:xfrm>
            <a:off x="1398872" y="3872045"/>
            <a:ext cx="9394257" cy="62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Class Lecture: February 22nd,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33400" indent="-457200" algn="l"/>
            <a:r>
              <a:rPr lang="en-US" sz="3600" dirty="0"/>
              <a:t>Applying Machine Learning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When thinking about applying machine learning our thoughts tend to go to something like this: </a:t>
            </a:r>
          </a:p>
          <a:p>
            <a:pPr marL="76200" indent="0">
              <a:buNone/>
            </a:pPr>
            <a:endParaRPr lang="en-US" sz="3200" dirty="0"/>
          </a:p>
          <a:p>
            <a:pPr marL="533400" indent="-457200"/>
            <a:endParaRPr lang="en-US" sz="3200" dirty="0"/>
          </a:p>
        </p:txBody>
      </p:sp>
      <p:pic>
        <p:nvPicPr>
          <p:cNvPr id="8" name="Picture 7" descr="A person sitting in a car&#10;&#10;Description automatically generated with low confidence">
            <a:extLst>
              <a:ext uri="{FF2B5EF4-FFF2-40B4-BE49-F238E27FC236}">
                <a16:creationId xmlns:a16="http://schemas.microsoft.com/office/drawing/2014/main" id="{2BB41BFD-1975-63B6-FAE3-DCD889BC3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200400"/>
            <a:ext cx="6096000" cy="316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33400" indent="-457200" algn="l"/>
            <a:r>
              <a:rPr lang="en-US" sz="3600" dirty="0"/>
              <a:t>Applying Machine Learning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However, the application of machine learning today still looks like this:</a:t>
            </a:r>
          </a:p>
          <a:p>
            <a:pPr marL="76200" indent="0">
              <a:buNone/>
            </a:pPr>
            <a:endParaRPr lang="en-US" sz="3200" dirty="0"/>
          </a:p>
          <a:p>
            <a:pPr marL="533400" indent="-457200"/>
            <a:endParaRPr lang="en-US" sz="3200" dirty="0"/>
          </a:p>
        </p:txBody>
      </p:sp>
      <p:pic>
        <p:nvPicPr>
          <p:cNvPr id="6" name="Picture 5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35B7D0FA-7F80-44C5-ADEA-67AEE4CF8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3640833"/>
            <a:ext cx="5674150" cy="2074164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8F50BD5-CF07-9E62-5D89-FBA8BA7AA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5" y="3048000"/>
            <a:ext cx="562960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8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33400" indent="-457200" algn="l"/>
            <a:r>
              <a:rPr lang="en-US" sz="3600" dirty="0"/>
              <a:t>Applying Machine Learning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Or:</a:t>
            </a:r>
          </a:p>
          <a:p>
            <a:pPr marL="76200" indent="0">
              <a:buNone/>
            </a:pPr>
            <a:r>
              <a:rPr lang="en-US" sz="3200" dirty="0"/>
              <a:t> </a:t>
            </a:r>
          </a:p>
          <a:p>
            <a:pPr marL="533400" indent="-457200"/>
            <a:endParaRPr lang="en-US" sz="3200" dirty="0"/>
          </a:p>
        </p:txBody>
      </p:sp>
      <p:pic>
        <p:nvPicPr>
          <p:cNvPr id="5" name="Picture 4" descr="Graphical user interface, website, timeline&#10;&#10;Description automatically generated">
            <a:extLst>
              <a:ext uri="{FF2B5EF4-FFF2-40B4-BE49-F238E27FC236}">
                <a16:creationId xmlns:a16="http://schemas.microsoft.com/office/drawing/2014/main" id="{64BC24E3-D735-66F2-3C55-A13E5238D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57281"/>
            <a:ext cx="6743700" cy="3657600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A1A2C92-A58C-CA1A-F06B-024F760E7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743200"/>
            <a:ext cx="4763506" cy="267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4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33400" indent="-457200" algn="l"/>
            <a:r>
              <a:rPr lang="en-US" sz="3600" dirty="0"/>
              <a:t>Applying Machine Learning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76200" indent="0">
              <a:buNone/>
            </a:pPr>
            <a:endParaRPr lang="en-US" sz="3200" dirty="0"/>
          </a:p>
          <a:p>
            <a:pPr marL="533400" indent="-457200"/>
            <a:endParaRPr lang="en-US" sz="3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79D8BA8-CE99-B4B8-413D-59F5FEFB2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848468"/>
            <a:ext cx="6236369" cy="4937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676B6-AE17-A14A-9CDA-9A0259DE60E9}"/>
              </a:ext>
            </a:extLst>
          </p:cNvPr>
          <p:cNvSpPr txBox="1"/>
          <p:nvPr/>
        </p:nvSpPr>
        <p:spPr>
          <a:xfrm>
            <a:off x="9120778" y="3984005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turnoff.us</a:t>
            </a:r>
          </a:p>
        </p:txBody>
      </p:sp>
    </p:spTree>
    <p:extLst>
      <p:ext uri="{BB962C8B-B14F-4D97-AF65-F5344CB8AC3E}">
        <p14:creationId xmlns:p14="http://schemas.microsoft.com/office/powerpoint/2010/main" val="128158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33400" indent="-457200" algn="l"/>
            <a:r>
              <a:rPr lang="en-US" sz="3600" dirty="0"/>
              <a:t>Why use Machine Learning?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533400" indent="-457200"/>
            <a:r>
              <a:rPr lang="en-US" sz="3200" dirty="0"/>
              <a:t>Let’s look at a classic application of machine learning, the email spam detector</a:t>
            </a:r>
          </a:p>
          <a:p>
            <a:pPr marL="533400" indent="-457200"/>
            <a:r>
              <a:rPr lang="en-US" sz="3200" dirty="0"/>
              <a:t>Suppose I gave you the job of developing and implementing an email spam detection system, what is the first thing you would want to do?</a:t>
            </a:r>
          </a:p>
          <a:p>
            <a:pPr marL="533400" indent="-457200"/>
            <a:r>
              <a:rPr lang="en-US" sz="3200" dirty="0"/>
              <a:t>Likely, you would want to study the problem and develop some criteria </a:t>
            </a:r>
          </a:p>
          <a:p>
            <a:pPr marL="533400" indent="-4572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598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33400" indent="-457200" algn="l"/>
            <a:r>
              <a:rPr lang="en-US" sz="3600" dirty="0"/>
              <a:t>Why use Machine Learning?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533400" indent="-457200"/>
            <a:r>
              <a:rPr lang="en-US" sz="3200" dirty="0"/>
              <a:t>The criteria would likely include a choice of keywords that would indicate spam. </a:t>
            </a:r>
          </a:p>
          <a:p>
            <a:pPr marL="990600" lvl="1" indent="-457200"/>
            <a:r>
              <a:rPr lang="en-US" sz="2800" dirty="0"/>
              <a:t>Ex. “free”, “credit card”, “amazing”, among many others </a:t>
            </a:r>
          </a:p>
          <a:p>
            <a:pPr marL="533400" indent="-457200"/>
            <a:r>
              <a:rPr lang="en-US" sz="3200" dirty="0"/>
              <a:t>Then you would implement the rules perhaps using an if, else-if statement. If your program encounter the word (key words or perhaps words), the program would flag the email(s) as spam. </a:t>
            </a:r>
          </a:p>
          <a:p>
            <a:pPr marL="533400" indent="-457200"/>
            <a:r>
              <a:rPr lang="en-US" sz="3200" dirty="0"/>
              <a:t>However, there is a major limitation to this approach, any idea what it is?</a:t>
            </a:r>
          </a:p>
        </p:txBody>
      </p:sp>
    </p:spTree>
    <p:extLst>
      <p:ext uri="{BB962C8B-B14F-4D97-AF65-F5344CB8AC3E}">
        <p14:creationId xmlns:p14="http://schemas.microsoft.com/office/powerpoint/2010/main" val="186436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33400" indent="-457200" algn="l"/>
            <a:r>
              <a:rPr lang="en-US" sz="3600" dirty="0"/>
              <a:t>Why use Machine Learning?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533400" indent="-457200"/>
            <a:r>
              <a:rPr lang="en-US" dirty="0"/>
              <a:t>A machine learning model can learn patterns and words allowing for a simpler (and shorter) program</a:t>
            </a:r>
          </a:p>
          <a:p>
            <a:pPr marL="533400" indent="-457200"/>
            <a:r>
              <a:rPr lang="en-US" dirty="0"/>
              <a:t>However, the most powerful advantage is the ability to adapt</a:t>
            </a:r>
          </a:p>
          <a:p>
            <a:pPr marL="533400" indent="-457200"/>
            <a:r>
              <a:rPr lang="en-US" dirty="0"/>
              <a:t>Consider that the spammers realize which words a tipping off the spam detector</a:t>
            </a:r>
          </a:p>
          <a:p>
            <a:pPr marL="533400" indent="-457200"/>
            <a:r>
              <a:rPr lang="en-US" dirty="0"/>
              <a:t>They may just start using new words or phrases to try and get around the detector </a:t>
            </a:r>
          </a:p>
          <a:p>
            <a:pPr marL="533400" indent="-457200"/>
            <a:r>
              <a:rPr lang="en-US" dirty="0"/>
              <a:t>This would require us to re-write and adjust our detector every time the spammer changes strategy </a:t>
            </a:r>
          </a:p>
        </p:txBody>
      </p:sp>
    </p:spTree>
    <p:extLst>
      <p:ext uri="{BB962C8B-B14F-4D97-AF65-F5344CB8AC3E}">
        <p14:creationId xmlns:p14="http://schemas.microsoft.com/office/powerpoint/2010/main" val="311140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33400" indent="-457200" algn="l"/>
            <a:r>
              <a:rPr lang="en-US" sz="3600" dirty="0"/>
              <a:t>Why use Machine Learning?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533400" indent="-457200"/>
            <a:r>
              <a:rPr lang="en-US" dirty="0"/>
              <a:t>A machine learning model however can adapt as users flag emails as spam that contain new words. </a:t>
            </a:r>
          </a:p>
          <a:p>
            <a:pPr marL="533400" indent="-457200"/>
            <a:r>
              <a:rPr lang="en-US" dirty="0"/>
              <a:t>For example, say our spammer notices that “4 U” has become a word filtered by our spam detectors and changes the phrase to “For U” </a:t>
            </a:r>
          </a:p>
          <a:p>
            <a:pPr marL="533400" indent="-457200"/>
            <a:r>
              <a:rPr lang="en-US" dirty="0"/>
              <a:t>As emails are flagged as spam the machine learning model can adapt and learn the new phrases relatively quickly</a:t>
            </a:r>
          </a:p>
          <a:p>
            <a:pPr marL="533400" indent="-457200"/>
            <a:r>
              <a:rPr lang="en-US" dirty="0"/>
              <a:t>In this case the programmer doesn’t have to adjust the program, as it adjust automatically! </a:t>
            </a:r>
          </a:p>
        </p:txBody>
      </p:sp>
    </p:spTree>
    <p:extLst>
      <p:ext uri="{BB962C8B-B14F-4D97-AF65-F5344CB8AC3E}">
        <p14:creationId xmlns:p14="http://schemas.microsoft.com/office/powerpoint/2010/main" val="357285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33400" indent="-457200" algn="l"/>
            <a:r>
              <a:rPr lang="en-US" sz="3600" dirty="0"/>
              <a:t>Common Applications of Machine Learning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533400" indent="-457200"/>
            <a:r>
              <a:rPr lang="en-US" dirty="0"/>
              <a:t>Analyzing images of products on the production line in order to classify them</a:t>
            </a:r>
          </a:p>
          <a:p>
            <a:pPr marL="533400" indent="-457200"/>
            <a:r>
              <a:rPr lang="en-US" dirty="0"/>
              <a:t>Using medical images to detect small tumors in areas such as the brain </a:t>
            </a:r>
          </a:p>
          <a:p>
            <a:pPr marL="533400" indent="-457200"/>
            <a:r>
              <a:rPr lang="en-US" dirty="0"/>
              <a:t>Classifying news articles (or now video) by category </a:t>
            </a:r>
          </a:p>
          <a:p>
            <a:pPr marL="533400" indent="-457200"/>
            <a:r>
              <a:rPr lang="en-US" dirty="0"/>
              <a:t>Automatically flagging offensive content on forums or message boards </a:t>
            </a:r>
          </a:p>
          <a:p>
            <a:pPr marL="533400" indent="-457200"/>
            <a:r>
              <a:rPr lang="en-US" dirty="0"/>
              <a:t>Summarizing long documents </a:t>
            </a:r>
          </a:p>
          <a:p>
            <a:pPr marL="533400" indent="-457200"/>
            <a:r>
              <a:rPr lang="en-US" dirty="0"/>
              <a:t>Personal Data assistants such as Siri or Alexa </a:t>
            </a:r>
          </a:p>
        </p:txBody>
      </p:sp>
    </p:spTree>
    <p:extLst>
      <p:ext uri="{BB962C8B-B14F-4D97-AF65-F5344CB8AC3E}">
        <p14:creationId xmlns:p14="http://schemas.microsoft.com/office/powerpoint/2010/main" val="196856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33400" indent="-457200" algn="l"/>
            <a:r>
              <a:rPr lang="en-US" sz="3600" dirty="0"/>
              <a:t>Common Applications of Machine Learning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533400" indent="-457200"/>
            <a:r>
              <a:rPr lang="en-US" dirty="0"/>
              <a:t>Forecasting revenue, sales, etc. for a company based on current data </a:t>
            </a:r>
          </a:p>
          <a:p>
            <a:pPr marL="533400" indent="-457200"/>
            <a:r>
              <a:rPr lang="en-US" dirty="0"/>
              <a:t>Translating voice to text (known as natural language processing) </a:t>
            </a:r>
          </a:p>
          <a:p>
            <a:pPr marL="533400" indent="-457200"/>
            <a:r>
              <a:rPr lang="en-US" dirty="0"/>
              <a:t>Evaluate purchases to determine if a transaction is fraudulent </a:t>
            </a:r>
          </a:p>
          <a:p>
            <a:pPr marL="533400" indent="-457200"/>
            <a:r>
              <a:rPr lang="en-US" dirty="0"/>
              <a:t>Performing market segmentation based on customer demographics </a:t>
            </a:r>
          </a:p>
          <a:p>
            <a:pPr marL="533400" indent="-457200"/>
            <a:r>
              <a:rPr lang="en-US" dirty="0"/>
              <a:t>Building bots for video games </a:t>
            </a:r>
          </a:p>
          <a:p>
            <a:pPr marL="533400" indent="-457200"/>
            <a:r>
              <a:rPr lang="en-US" dirty="0"/>
              <a:t>Recommender systems </a:t>
            </a:r>
          </a:p>
        </p:txBody>
      </p:sp>
    </p:spTree>
    <p:extLst>
      <p:ext uri="{BB962C8B-B14F-4D97-AF65-F5344CB8AC3E}">
        <p14:creationId xmlns:p14="http://schemas.microsoft.com/office/powerpoint/2010/main" val="90440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Objectives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183289"/>
          </a:xfrm>
        </p:spPr>
        <p:txBody>
          <a:bodyPr/>
          <a:lstStyle/>
          <a:p>
            <a:pPr marL="50800" indent="0" fontAlgn="base">
              <a:buNone/>
            </a:pPr>
            <a:r>
              <a:rPr lang="en-US" sz="3600" dirty="0"/>
              <a:t>Last time: </a:t>
            </a:r>
          </a:p>
          <a:p>
            <a:pPr marL="1022350" lvl="1" indent="-514350" fontAlgn="base">
              <a:buFont typeface="+mj-lt"/>
              <a:buAutoNum type="arabicPeriod"/>
            </a:pPr>
            <a:r>
              <a:rPr lang="en-US" sz="3200" dirty="0"/>
              <a:t>Linear Regression </a:t>
            </a:r>
          </a:p>
          <a:p>
            <a:pPr marL="1022350" lvl="1" indent="-514350" fontAlgn="base">
              <a:buFont typeface="+mj-lt"/>
              <a:buAutoNum type="arabicPeriod"/>
            </a:pPr>
            <a:r>
              <a:rPr lang="en-US" sz="3200" dirty="0"/>
              <a:t>Creating regression models </a:t>
            </a:r>
          </a:p>
          <a:p>
            <a:pPr marL="1022350" lvl="1" indent="-514350" fontAlgn="base">
              <a:buFont typeface="+mj-lt"/>
              <a:buAutoNum type="arabicPeriod"/>
            </a:pPr>
            <a:r>
              <a:rPr lang="en-US" sz="3200" dirty="0"/>
              <a:t>Evaluating regression models </a:t>
            </a:r>
          </a:p>
          <a:p>
            <a:pPr marL="50800" indent="0" fontAlgn="base">
              <a:buNone/>
            </a:pPr>
            <a:r>
              <a:rPr lang="en-US" sz="3600" dirty="0"/>
              <a:t>Today: </a:t>
            </a:r>
          </a:p>
          <a:p>
            <a:pPr marL="508000" lvl="1" indent="0" fontAlgn="base">
              <a:buNone/>
            </a:pPr>
            <a:endParaRPr lang="en-US" sz="3200" dirty="0"/>
          </a:p>
          <a:p>
            <a:pPr marL="1022350" lvl="1" indent="-514350">
              <a:buFont typeface="+mj-lt"/>
              <a:buAutoNum type="arabicPeriod"/>
            </a:pPr>
            <a:r>
              <a:rPr lang="en-US" sz="2800" dirty="0"/>
              <a:t>Regression Example in </a:t>
            </a:r>
            <a:r>
              <a:rPr lang="en-US" sz="2800" dirty="0" err="1"/>
              <a:t>Colab</a:t>
            </a:r>
            <a:r>
              <a:rPr lang="en-US" sz="2800" dirty="0"/>
              <a:t>  </a:t>
            </a:r>
          </a:p>
          <a:p>
            <a:pPr marL="1022350" lvl="1" indent="-514350">
              <a:buFont typeface="+mj-lt"/>
              <a:buAutoNum type="arabicPeriod"/>
            </a:pPr>
            <a:r>
              <a:rPr lang="en-US" sz="2800" dirty="0"/>
              <a:t>Introduction to Machine Learning</a:t>
            </a:r>
          </a:p>
          <a:p>
            <a:pPr marL="1022350" lvl="1" indent="-51435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496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33400" indent="-457200" algn="l"/>
            <a:r>
              <a:rPr lang="en-US" sz="3600" dirty="0"/>
              <a:t>Types of Machine Learning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533400" indent="-457200"/>
            <a:r>
              <a:rPr lang="en-US" sz="3200" dirty="0"/>
              <a:t>Today there are several different types of machine learning models that can be easily trained </a:t>
            </a:r>
          </a:p>
          <a:p>
            <a:pPr marL="533400" indent="-457200"/>
            <a:r>
              <a:rPr lang="en-US" sz="3200" dirty="0"/>
              <a:t>Machine learning can be broken down into a few broad areas:</a:t>
            </a:r>
          </a:p>
          <a:p>
            <a:pPr marL="1047750" lvl="1" indent="-514350">
              <a:buFont typeface="+mj-lt"/>
              <a:buAutoNum type="arabicPeriod"/>
            </a:pPr>
            <a:r>
              <a:rPr lang="en-US" sz="2800" dirty="0"/>
              <a:t>Supervised Learning</a:t>
            </a:r>
          </a:p>
          <a:p>
            <a:pPr marL="1047750" lvl="1" indent="-514350">
              <a:buFont typeface="+mj-lt"/>
              <a:buAutoNum type="arabicPeriod"/>
            </a:pPr>
            <a:r>
              <a:rPr lang="en-US" sz="2800" dirty="0"/>
              <a:t>Unsupervised Learning </a:t>
            </a:r>
          </a:p>
          <a:p>
            <a:pPr marL="1047750" lvl="1" indent="-514350">
              <a:buFont typeface="+mj-lt"/>
              <a:buAutoNum type="arabicPeriod"/>
            </a:pPr>
            <a:r>
              <a:rPr lang="en-US" sz="2800" dirty="0"/>
              <a:t>Semi-supervised Learning </a:t>
            </a:r>
          </a:p>
          <a:p>
            <a:pPr marL="1047750" lvl="1" indent="-514350">
              <a:buFont typeface="+mj-lt"/>
              <a:buAutoNum type="arabicPeriod"/>
            </a:pPr>
            <a:r>
              <a:rPr lang="en-US" sz="2800" dirty="0"/>
              <a:t>Reinforcement Learning </a:t>
            </a:r>
          </a:p>
          <a:p>
            <a:pPr marL="533400" indent="-4572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5873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33400" indent="-457200" algn="l"/>
            <a:r>
              <a:rPr lang="en-US" sz="3600" dirty="0"/>
              <a:t>Types of Machine Learning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533400" indent="-457200"/>
            <a:endParaRPr lang="en-US" sz="3200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3A6FD6B-9ACF-3466-6F4A-3EB47806D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865674"/>
            <a:ext cx="8267700" cy="46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8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33400" indent="-457200" algn="l"/>
            <a:r>
              <a:rPr lang="en-US" sz="3600" dirty="0"/>
              <a:t>Supervised Learning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533400" indent="-457200"/>
            <a:r>
              <a:rPr lang="en-US" sz="3200" dirty="0"/>
              <a:t>Supervised learning is likely the most common type of machine learning algorithm </a:t>
            </a:r>
          </a:p>
          <a:p>
            <a:pPr marL="533400" indent="-457200"/>
            <a:r>
              <a:rPr lang="en-US" sz="3200" dirty="0"/>
              <a:t>These algorithms learn based on the outcome of the data used to train the model</a:t>
            </a:r>
          </a:p>
          <a:p>
            <a:pPr marL="533400" indent="-457200"/>
            <a:r>
              <a:rPr lang="en-US" sz="3200" dirty="0"/>
              <a:t>For example, in our spam detector model, the email being flagged as spam would be an outcome</a:t>
            </a:r>
          </a:p>
          <a:p>
            <a:pPr marL="533400" indent="-457200"/>
            <a:r>
              <a:rPr lang="en-US" sz="3200" dirty="0"/>
              <a:t>These outcomes are commonly referred to as targets, classes or labels </a:t>
            </a:r>
          </a:p>
          <a:p>
            <a:pPr marL="533400" indent="-457200"/>
            <a:r>
              <a:rPr lang="en-US" sz="3200" dirty="0"/>
              <a:t>Models can be binary or multi-class</a:t>
            </a:r>
          </a:p>
        </p:txBody>
      </p:sp>
    </p:spTree>
    <p:extLst>
      <p:ext uri="{BB962C8B-B14F-4D97-AF65-F5344CB8AC3E}">
        <p14:creationId xmlns:p14="http://schemas.microsoft.com/office/powerpoint/2010/main" val="87934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33400" indent="-457200" algn="l"/>
            <a:r>
              <a:rPr lang="en-US" sz="3600" dirty="0"/>
              <a:t>Unsupervised Learning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533400" indent="-457200"/>
            <a:r>
              <a:rPr lang="en-US" dirty="0"/>
              <a:t>The next type of machine learning algorithms involve no outcome </a:t>
            </a:r>
          </a:p>
          <a:p>
            <a:pPr marL="533400" indent="-457200"/>
            <a:r>
              <a:rPr lang="en-US" dirty="0"/>
              <a:t>These models are helpful when we don’t know a lot about our data </a:t>
            </a:r>
          </a:p>
          <a:p>
            <a:pPr marL="533400" indent="-457200"/>
            <a:r>
              <a:rPr lang="en-US" dirty="0"/>
              <a:t>For example, an unsupervised learning model could be used to segment different groups of customers in ways we as human might not easily recognize  </a:t>
            </a:r>
          </a:p>
          <a:p>
            <a:pPr marL="533400" indent="-457200"/>
            <a:r>
              <a:rPr lang="en-US" dirty="0"/>
              <a:t>The biggest challenge with this type of model is evaluate its effectiveness </a:t>
            </a:r>
          </a:p>
          <a:p>
            <a:pPr marL="533400" indent="-457200"/>
            <a:r>
              <a:rPr lang="en-US" dirty="0"/>
              <a:t>Common applications include anomaly detection and dimensionality reduction </a:t>
            </a:r>
          </a:p>
        </p:txBody>
      </p:sp>
    </p:spTree>
    <p:extLst>
      <p:ext uri="{BB962C8B-B14F-4D97-AF65-F5344CB8AC3E}">
        <p14:creationId xmlns:p14="http://schemas.microsoft.com/office/powerpoint/2010/main" val="44082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33400" indent="-457200" algn="l"/>
            <a:r>
              <a:rPr lang="en-US" sz="3600" dirty="0"/>
              <a:t>Semi-supervised &amp; Reinforcement Learning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533400" indent="-457200"/>
            <a:r>
              <a:rPr lang="en-US" dirty="0"/>
              <a:t>These two types of machine learning algorithms are relatively new, but have exciting potential </a:t>
            </a:r>
          </a:p>
          <a:p>
            <a:pPr marL="533400" indent="-457200"/>
            <a:r>
              <a:rPr lang="en-US" dirty="0"/>
              <a:t>Semi-supervised learning is designed to deal with data that is only partially labeled </a:t>
            </a:r>
          </a:p>
          <a:p>
            <a:pPr marL="533400" indent="-457200"/>
            <a:r>
              <a:rPr lang="en-US" dirty="0"/>
              <a:t>This is extremally common in industry and has great value </a:t>
            </a:r>
          </a:p>
          <a:p>
            <a:pPr marL="533400" indent="-457200"/>
            <a:r>
              <a:rPr lang="en-US" dirty="0"/>
              <a:t>Google and Facebook photo recognitions utilizes this type of algorithm</a:t>
            </a:r>
          </a:p>
          <a:p>
            <a:pPr marL="533400" indent="-457200"/>
            <a:r>
              <a:rPr lang="en-US" dirty="0"/>
              <a:t>Typically, these involve some sort of hybrid algorithm</a:t>
            </a:r>
            <a:r>
              <a:rPr lang="en-US" sz="3200" dirty="0"/>
              <a:t>  </a:t>
            </a:r>
          </a:p>
          <a:p>
            <a:pPr marL="533400" indent="-4572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8054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33400" indent="-457200" algn="l"/>
            <a:r>
              <a:rPr lang="en-US" sz="3600" dirty="0"/>
              <a:t>Semi-supervised &amp; Reinforcement Learning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533400" indent="-457200"/>
            <a:r>
              <a:rPr lang="en-US" dirty="0"/>
              <a:t>Reinforcement learning is very different from the other types of machine learning algorithms </a:t>
            </a:r>
          </a:p>
          <a:p>
            <a:pPr marL="533400" indent="-457200"/>
            <a:r>
              <a:rPr lang="en-US" dirty="0"/>
              <a:t>These type of models make use of </a:t>
            </a:r>
            <a:r>
              <a:rPr lang="en-US" i="1" dirty="0"/>
              <a:t>agents</a:t>
            </a:r>
            <a:r>
              <a:rPr lang="en-US" dirty="0"/>
              <a:t> to observe and learn the environment </a:t>
            </a:r>
          </a:p>
          <a:p>
            <a:pPr marL="533400" indent="-457200"/>
            <a:r>
              <a:rPr lang="en-US" dirty="0"/>
              <a:t>These systems make use of rewards and punishments to craft a </a:t>
            </a:r>
            <a:r>
              <a:rPr lang="en-US" i="1" dirty="0"/>
              <a:t>policy </a:t>
            </a:r>
          </a:p>
          <a:p>
            <a:pPr marL="533400" indent="-457200"/>
            <a:r>
              <a:rPr lang="en-US" dirty="0"/>
              <a:t>The policy is the set of rules the system follows and is updated continuously </a:t>
            </a:r>
          </a:p>
          <a:p>
            <a:pPr marL="533400" indent="-457200"/>
            <a:r>
              <a:rPr lang="en-US" dirty="0"/>
              <a:t>These type of models are extremally novel in mainstream use </a:t>
            </a:r>
          </a:p>
        </p:txBody>
      </p:sp>
    </p:spTree>
    <p:extLst>
      <p:ext uri="{BB962C8B-B14F-4D97-AF65-F5344CB8AC3E}">
        <p14:creationId xmlns:p14="http://schemas.microsoft.com/office/powerpoint/2010/main" val="300204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Next Time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r>
              <a:rPr lang="en-US" sz="3200" dirty="0"/>
              <a:t>Begin discussing the machine learning process </a:t>
            </a:r>
          </a:p>
          <a:p>
            <a:pPr marL="50800" indent="0">
              <a:buNone/>
            </a:pPr>
            <a:endParaRPr lang="en-US" sz="3200" dirty="0"/>
          </a:p>
          <a:p>
            <a:pPr marL="50800" indent="0">
              <a:buNone/>
            </a:pPr>
            <a:endParaRPr lang="en-US" sz="3200" dirty="0"/>
          </a:p>
          <a:p>
            <a:r>
              <a:rPr lang="en-US" sz="3200" dirty="0"/>
              <a:t>Remember Homework 5 is due on next Wednesday 03/01</a:t>
            </a:r>
          </a:p>
        </p:txBody>
      </p:sp>
    </p:spTree>
    <p:extLst>
      <p:ext uri="{BB962C8B-B14F-4D97-AF65-F5344CB8AC3E}">
        <p14:creationId xmlns:p14="http://schemas.microsoft.com/office/powerpoint/2010/main" val="405697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History of Machine Learning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533400" indent="-457200"/>
            <a:r>
              <a:rPr lang="en-US" sz="3200" dirty="0"/>
              <a:t>Machine learning goes back all the way back to the 1950s </a:t>
            </a:r>
          </a:p>
          <a:p>
            <a:pPr marL="533400" indent="-457200"/>
            <a:r>
              <a:rPr lang="en-US" sz="3200" dirty="0"/>
              <a:t>Shortly after the first “computers” were developed scientist began looking for ways to make programs more adaptable </a:t>
            </a:r>
          </a:p>
          <a:p>
            <a:pPr marL="533400" indent="-457200"/>
            <a:r>
              <a:rPr lang="en-US" sz="3200" dirty="0"/>
              <a:t>While it is debated who first proposed the concept of machine learning it is generally accepted that IBM first proposed the idea in 1959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4008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History of Machine Learning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533400" indent="-457200"/>
            <a:r>
              <a:rPr lang="en-US" sz="3200" dirty="0"/>
              <a:t>Although there has been research in machine learning since the 1950s many factors limited the field</a:t>
            </a:r>
          </a:p>
          <a:p>
            <a:pPr marL="533400" indent="-457200"/>
            <a:r>
              <a:rPr lang="en-US" sz="3200" dirty="0"/>
              <a:t>The thinking at the time is that machine learning would be part of an artificial intelligence system, that would mimic how humans think and process information </a:t>
            </a:r>
          </a:p>
          <a:p>
            <a:pPr marL="533400" indent="-457200"/>
            <a:r>
              <a:rPr lang="en-US" sz="3200" dirty="0"/>
              <a:t>Although many in both fields still believe this is a function of machine learning, it is important to note that A.I and machine learning are separate (yet interconnected) areas of study </a:t>
            </a:r>
          </a:p>
          <a:p>
            <a:pPr marL="533400" indent="-4572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9501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33400" indent="-457200" algn="l"/>
            <a:r>
              <a:rPr lang="en-US" sz="3600" dirty="0"/>
              <a:t>What is Artificial Intelligence?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533400" indent="-457200"/>
            <a:r>
              <a:rPr lang="en-US" sz="3200" dirty="0"/>
              <a:t>The goal of A.I is to develop a system that behave like a human does </a:t>
            </a:r>
          </a:p>
          <a:p>
            <a:pPr marL="533400" indent="-457200"/>
            <a:r>
              <a:rPr lang="en-US" sz="3200" dirty="0"/>
              <a:t>Usually an A.I systems mimics human behavior through some math or logic model that attempts to model human behavior </a:t>
            </a:r>
          </a:p>
          <a:p>
            <a:pPr marL="533400" indent="-457200"/>
            <a:r>
              <a:rPr lang="en-US" sz="3200" dirty="0"/>
              <a:t>The primary goal of A.I is to simulate human reasoning in order to make decisions </a:t>
            </a:r>
          </a:p>
          <a:p>
            <a:pPr marL="533400" indent="-457200"/>
            <a:r>
              <a:rPr lang="en-US" sz="3200" dirty="0"/>
              <a:t>Ideally, the system would be able to process information and data and “learn” how to behave </a:t>
            </a:r>
          </a:p>
          <a:p>
            <a:pPr marL="533400" indent="-4572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463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33400" indent="-457200" algn="l"/>
            <a:r>
              <a:rPr lang="en-US" sz="3600" dirty="0"/>
              <a:t>What is Machine Learning?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Where does machine learning fit in all this? </a:t>
            </a:r>
          </a:p>
          <a:p>
            <a:pPr marL="533400" indent="-457200"/>
            <a:r>
              <a:rPr lang="en-US" sz="3200" dirty="0"/>
              <a:t>Machine learning is an application of A.I</a:t>
            </a:r>
          </a:p>
          <a:p>
            <a:pPr marL="533400" indent="-457200"/>
            <a:r>
              <a:rPr lang="en-US" sz="3200" dirty="0"/>
              <a:t>We use machine learning models to learn, make decisions and ultimately adapt and perform better</a:t>
            </a:r>
          </a:p>
          <a:p>
            <a:pPr marL="533400" indent="-457200"/>
            <a:r>
              <a:rPr lang="en-US" sz="3200" dirty="0"/>
              <a:t>The key difference however is that an A.I. system’s goal is to think like a human. </a:t>
            </a:r>
          </a:p>
          <a:p>
            <a:pPr marL="533400" indent="-457200"/>
            <a:r>
              <a:rPr lang="en-US" sz="3200" dirty="0"/>
              <a:t>Machine learning systems are not bound like this, these systems goals is to develop the best system for a given application  </a:t>
            </a:r>
          </a:p>
          <a:p>
            <a:pPr marL="533400" indent="-457200"/>
            <a:endParaRPr lang="en-US" sz="3200" dirty="0"/>
          </a:p>
          <a:p>
            <a:pPr marL="533400" indent="-457200"/>
            <a:endParaRPr lang="en-US" sz="3200" dirty="0"/>
          </a:p>
          <a:p>
            <a:pPr marL="533400" indent="-4572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8492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33400" indent="-457200" algn="l"/>
            <a:r>
              <a:rPr lang="en-US" sz="3600" dirty="0"/>
              <a:t>What is Machine Learning?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533400" indent="-457200"/>
            <a:r>
              <a:rPr lang="en-US" sz="3200" dirty="0"/>
              <a:t>A good example of this is an artificial neural network</a:t>
            </a:r>
          </a:p>
          <a:p>
            <a:pPr marL="533400" indent="-457200"/>
            <a:r>
              <a:rPr lang="en-US" sz="3200" dirty="0"/>
              <a:t>Originally the ideal of the ANN was to mimic how the human brain behaves</a:t>
            </a:r>
          </a:p>
          <a:p>
            <a:pPr marL="533400" indent="-457200"/>
            <a:r>
              <a:rPr lang="en-US" sz="3200" dirty="0"/>
              <a:t>However, in the last 10-15 years during the neural network “boom”, scientist have shifted the goal past mimicking human intelligence to perform task better</a:t>
            </a:r>
          </a:p>
          <a:p>
            <a:pPr marL="533400" indent="-457200"/>
            <a:r>
              <a:rPr lang="en-US" sz="3200" dirty="0"/>
              <a:t>This has resulted in ANNs that can perform amazing things such as photo recognition, generative learning, etc.  </a:t>
            </a:r>
          </a:p>
          <a:p>
            <a:pPr marL="533400" indent="-457200"/>
            <a:endParaRPr lang="en-US" sz="3200" dirty="0"/>
          </a:p>
          <a:p>
            <a:pPr marL="533400" indent="-4572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1486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33400" indent="-457200" algn="l"/>
            <a:r>
              <a:rPr lang="en-US" sz="3600" dirty="0"/>
              <a:t>What is Machine Learning?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533400" indent="-457200"/>
            <a:endParaRPr lang="en-US" sz="3200" dirty="0"/>
          </a:p>
          <a:p>
            <a:pPr marL="533400" indent="-457200"/>
            <a:endParaRPr lang="en-US" sz="3200" dirty="0"/>
          </a:p>
        </p:txBody>
      </p:sp>
      <p:pic>
        <p:nvPicPr>
          <p:cNvPr id="5" name="Picture 4" descr="A group of people dancing on a stage&#10;&#10;Description automatically generated with medium confidence">
            <a:extLst>
              <a:ext uri="{FF2B5EF4-FFF2-40B4-BE49-F238E27FC236}">
                <a16:creationId xmlns:a16="http://schemas.microsoft.com/office/drawing/2014/main" id="{7E3663C0-8115-0CFB-618B-F53044D9D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3"/>
            <a:ext cx="6973556" cy="46479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7B6899-F8C5-9FB9-B93E-C5435A7BC8CD}"/>
              </a:ext>
            </a:extLst>
          </p:cNvPr>
          <p:cNvSpPr txBox="1"/>
          <p:nvPr/>
        </p:nvSpPr>
        <p:spPr>
          <a:xfrm>
            <a:off x="9067800" y="2362200"/>
            <a:ext cx="205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by Jason M. Allen using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182999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33400" indent="-457200" algn="l"/>
            <a:r>
              <a:rPr lang="en-US" sz="3600" dirty="0"/>
              <a:t>What is Machine Learning?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956257"/>
            <a:ext cx="10591800" cy="4063543"/>
          </a:xfrm>
        </p:spPr>
        <p:txBody>
          <a:bodyPr/>
          <a:lstStyle/>
          <a:p>
            <a:pPr marL="533400" indent="-457200"/>
            <a:r>
              <a:rPr lang="en-US" sz="3200" dirty="0"/>
              <a:t>Before we continue, let’s go over some actual definitions of machine learning:</a:t>
            </a:r>
          </a:p>
          <a:p>
            <a:pPr marL="533400" indent="-457200"/>
            <a:endParaRPr lang="en-US" sz="3200" dirty="0"/>
          </a:p>
          <a:p>
            <a:pPr marL="1047750" lvl="1" indent="-514350">
              <a:buFont typeface="+mj-lt"/>
              <a:buAutoNum type="arabicPeriod"/>
            </a:pPr>
            <a:r>
              <a:rPr lang="en-US" sz="2800" dirty="0"/>
              <a:t>Machine Learning is the field of study that gives computers the ability to learn with our being explicitly programmed. </a:t>
            </a:r>
          </a:p>
          <a:p>
            <a:pPr marL="1905000" lvl="4" indent="0">
              <a:buNone/>
            </a:pPr>
            <a:r>
              <a:rPr lang="en-US" sz="2200" dirty="0"/>
              <a:t>					Arthur Samuel, 1959 </a:t>
            </a:r>
          </a:p>
          <a:p>
            <a:pPr marL="1047750" lvl="1" indent="-514350">
              <a:buFont typeface="+mj-lt"/>
              <a:buAutoNum type="arabicPeriod"/>
            </a:pPr>
            <a:r>
              <a:rPr lang="en-US" sz="2800" dirty="0"/>
              <a:t>A computer program is said to learn from experience </a:t>
            </a:r>
            <a:r>
              <a:rPr lang="en-US" sz="2800" i="1" dirty="0"/>
              <a:t>E</a:t>
            </a:r>
            <a:r>
              <a:rPr lang="en-US" sz="2800" dirty="0"/>
              <a:t> with respect to some task </a:t>
            </a:r>
            <a:r>
              <a:rPr lang="en-US" sz="2800" i="1" dirty="0"/>
              <a:t>T </a:t>
            </a:r>
            <a:r>
              <a:rPr lang="en-US" sz="2800" dirty="0"/>
              <a:t>and some performance measure P, if its performance, on </a:t>
            </a:r>
            <a:r>
              <a:rPr lang="en-US" sz="2800" i="1" dirty="0"/>
              <a:t> T </a:t>
            </a:r>
            <a:r>
              <a:rPr lang="en-US" sz="2800" dirty="0"/>
              <a:t>as measure by </a:t>
            </a:r>
            <a:r>
              <a:rPr lang="en-US" sz="2800" i="1" dirty="0"/>
              <a:t>P </a:t>
            </a:r>
            <a:r>
              <a:rPr lang="en-US" sz="2800" dirty="0"/>
              <a:t>improves with experience </a:t>
            </a:r>
            <a:r>
              <a:rPr lang="en-US" sz="2800" i="1" dirty="0"/>
              <a:t>E.</a:t>
            </a:r>
          </a:p>
          <a:p>
            <a:pPr marL="3733800" lvl="8" indent="0">
              <a:buNone/>
            </a:pPr>
            <a:r>
              <a:rPr lang="en-US" sz="2200" dirty="0"/>
              <a:t>			Tom Mitchell, 1997 </a:t>
            </a:r>
          </a:p>
        </p:txBody>
      </p:sp>
    </p:spTree>
    <p:extLst>
      <p:ext uri="{BB962C8B-B14F-4D97-AF65-F5344CB8AC3E}">
        <p14:creationId xmlns:p14="http://schemas.microsoft.com/office/powerpoint/2010/main" val="185110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Idaho State">
      <a:dk1>
        <a:srgbClr val="000000"/>
      </a:dk1>
      <a:lt1>
        <a:srgbClr val="FFFFFF"/>
      </a:lt1>
      <a:dk2>
        <a:srgbClr val="828282"/>
      </a:dk2>
      <a:lt2>
        <a:srgbClr val="E6E7E8"/>
      </a:lt2>
      <a:accent1>
        <a:srgbClr val="F37920"/>
      </a:accent1>
      <a:accent2>
        <a:srgbClr val="A7A7A7"/>
      </a:accent2>
      <a:accent3>
        <a:srgbClr val="A7A7A7"/>
      </a:accent3>
      <a:accent4>
        <a:srgbClr val="FFFFFF"/>
      </a:accent4>
      <a:accent5>
        <a:srgbClr val="F69240"/>
      </a:accent5>
      <a:accent6>
        <a:srgbClr val="F37920"/>
      </a:accent6>
      <a:hlink>
        <a:srgbClr val="F37920"/>
      </a:hlink>
      <a:folHlink>
        <a:srgbClr val="8282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9770</TotalTime>
  <Words>1325</Words>
  <Application>Microsoft Office PowerPoint</Application>
  <PresentationFormat>Widescreen</PresentationFormat>
  <Paragraphs>125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Roboto</vt:lpstr>
      <vt:lpstr>Roboto Slab</vt:lpstr>
      <vt:lpstr>Office Theme</vt:lpstr>
      <vt:lpstr>CS4499/5599: Data Science and Applied Machine Learning </vt:lpstr>
      <vt:lpstr>Objectives </vt:lpstr>
      <vt:lpstr>History of Machine Learning </vt:lpstr>
      <vt:lpstr>History of Machine Learning </vt:lpstr>
      <vt:lpstr>What is Artificial Intelligence?</vt:lpstr>
      <vt:lpstr>What is Machine Learning?</vt:lpstr>
      <vt:lpstr>What is Machine Learning?</vt:lpstr>
      <vt:lpstr>What is Machine Learning?</vt:lpstr>
      <vt:lpstr>What is Machine Learning?</vt:lpstr>
      <vt:lpstr>Applying Machine Learning </vt:lpstr>
      <vt:lpstr>Applying Machine Learning </vt:lpstr>
      <vt:lpstr>Applying Machine Learning </vt:lpstr>
      <vt:lpstr>Applying Machine Learning </vt:lpstr>
      <vt:lpstr>Why use Machine Learning? </vt:lpstr>
      <vt:lpstr>Why use Machine Learning? </vt:lpstr>
      <vt:lpstr>Why use Machine Learning? </vt:lpstr>
      <vt:lpstr>Why use Machine Learning? </vt:lpstr>
      <vt:lpstr>Common Applications of Machine Learning</vt:lpstr>
      <vt:lpstr>Common Applications of Machine Learning</vt:lpstr>
      <vt:lpstr>Types of Machine Learning</vt:lpstr>
      <vt:lpstr>Types of Machine Learning</vt:lpstr>
      <vt:lpstr>Supervised Learning </vt:lpstr>
      <vt:lpstr>Unsupervised Learning </vt:lpstr>
      <vt:lpstr>Semi-supervised &amp; Reinforcement Learning</vt:lpstr>
      <vt:lpstr>Semi-supervised &amp; Reinforcement Learning</vt:lpstr>
      <vt:lpstr>Next Time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Pepo Mena</cp:lastModifiedBy>
  <cp:revision>302</cp:revision>
  <dcterms:created xsi:type="dcterms:W3CDTF">2019-07-31T20:40:14Z</dcterms:created>
  <dcterms:modified xsi:type="dcterms:W3CDTF">2023-02-21T18:57:34Z</dcterms:modified>
</cp:coreProperties>
</file>